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1" r:id="rId6"/>
    <p:sldId id="298" r:id="rId7"/>
    <p:sldId id="299" r:id="rId8"/>
    <p:sldId id="300"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30103"/>
    <a:srgbClr val="DED1E4"/>
    <a:srgbClr val="FF6600"/>
    <a:srgbClr val="6D2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F4864-0B15-4CD0-92B1-D657743C7B23}" type="datetimeFigureOut">
              <a:rPr lang="en-GB" smtClean="0"/>
              <a:pPr/>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85DBE-46B1-418B-BF51-7DDC9C7C8A38}" type="slidenum">
              <a:rPr lang="en-GB" smtClean="0"/>
              <a:pPr/>
              <a:t>‹#›</a:t>
            </a:fld>
            <a:endParaRPr lang="en-GB"/>
          </a:p>
        </p:txBody>
      </p:sp>
    </p:spTree>
    <p:extLst>
      <p:ext uri="{BB962C8B-B14F-4D97-AF65-F5344CB8AC3E}">
        <p14:creationId xmlns:p14="http://schemas.microsoft.com/office/powerpoint/2010/main" val="250128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885DBE-46B1-418B-BF51-7DDC9C7C8A38}" type="slidenum">
              <a:rPr lang="en-GB" smtClean="0"/>
              <a:pPr/>
              <a:t>4</a:t>
            </a:fld>
            <a:endParaRPr lang="en-GB"/>
          </a:p>
        </p:txBody>
      </p:sp>
    </p:spTree>
    <p:extLst>
      <p:ext uri="{BB962C8B-B14F-4D97-AF65-F5344CB8AC3E}">
        <p14:creationId xmlns:p14="http://schemas.microsoft.com/office/powerpoint/2010/main" val="225001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387656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634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339839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61820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21998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350709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21453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425167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43899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127772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6294F-C83C-4F6B-9011-105E6C456890}" type="datetimeFigureOut">
              <a:rPr lang="en-GB" smtClean="0"/>
              <a:pPr/>
              <a:t>22/03/2021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60F02-DB46-458C-BD11-D875D99BBAD1}" type="slidenum">
              <a:rPr lang="en-GB" smtClean="0"/>
              <a:pPr/>
              <a:t>‹#›</a:t>
            </a:fld>
            <a:endParaRPr lang="en-GB"/>
          </a:p>
        </p:txBody>
      </p:sp>
    </p:spTree>
    <p:extLst>
      <p:ext uri="{BB962C8B-B14F-4D97-AF65-F5344CB8AC3E}">
        <p14:creationId xmlns:p14="http://schemas.microsoft.com/office/powerpoint/2010/main" val="77381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6294F-C83C-4F6B-9011-105E6C456890}" type="datetimeFigureOut">
              <a:rPr lang="en-GB" smtClean="0"/>
              <a:pPr/>
              <a:t>22/03/2021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0F02-DB46-458C-BD11-D875D99BBAD1}" type="slidenum">
              <a:rPr lang="en-GB" smtClean="0"/>
              <a:pPr/>
              <a:t>‹#›</a:t>
            </a:fld>
            <a:endParaRPr lang="en-GB"/>
          </a:p>
        </p:txBody>
      </p:sp>
    </p:spTree>
    <p:extLst>
      <p:ext uri="{BB962C8B-B14F-4D97-AF65-F5344CB8AC3E}">
        <p14:creationId xmlns:p14="http://schemas.microsoft.com/office/powerpoint/2010/main" val="37253190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cem.ac.uk/audits"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em.ac.uk/audits"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1E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7095" y="2037347"/>
            <a:ext cx="9144000" cy="2572753"/>
          </a:xfrm>
        </p:spPr>
        <p:txBody>
          <a:bodyPr>
            <a:normAutofit/>
          </a:bodyPr>
          <a:lstStyle/>
          <a:p>
            <a:pPr algn="l"/>
            <a:r>
              <a:rPr lang="en-GB" b="1" cap="all" dirty="0">
                <a:solidFill>
                  <a:srgbClr val="6D2077"/>
                </a:solidFill>
                <a:latin typeface="Arial" panose="020B0604020202020204" pitchFamily="34" charset="0"/>
                <a:cs typeface="Arial" panose="020B0604020202020204" pitchFamily="34" charset="0"/>
              </a:rPr>
              <a:t>MENTAL HEALTH (self-harm)</a:t>
            </a:r>
            <a:endParaRPr lang="en-GB" dirty="0">
              <a:solidFill>
                <a:srgbClr val="6D2077"/>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4840122"/>
            <a:ext cx="9144000" cy="1355558"/>
          </a:xfrm>
        </p:spPr>
        <p:txBody>
          <a:bodyPr/>
          <a:lstStyle/>
          <a:p>
            <a:pPr algn="l"/>
            <a:r>
              <a:rPr lang="en-GB" b="1" cap="all" dirty="0">
                <a:solidFill>
                  <a:srgbClr val="6D2077"/>
                </a:solidFill>
              </a:rPr>
              <a:t>QUALITY IMPROVEMENT PROJECT 2019/20  </a:t>
            </a:r>
          </a:p>
          <a:p>
            <a:pPr algn="l"/>
            <a:r>
              <a:rPr lang="en-GB" i="1" dirty="0">
                <a:solidFill>
                  <a:srgbClr val="6D2077"/>
                </a:solidFill>
              </a:rPr>
              <a:t>National Results </a:t>
            </a:r>
            <a:endParaRPr lang="en-GB" i="1" dirty="0">
              <a:solidFill>
                <a:srgbClr val="6D2077"/>
              </a:solidFill>
              <a:latin typeface="Arial" panose="020B0604020202020204" pitchFamily="34" charset="0"/>
              <a:cs typeface="Arial" panose="020B0604020202020204" pitchFamily="34" charset="0"/>
            </a:endParaRPr>
          </a:p>
        </p:txBody>
      </p:sp>
      <p:pic>
        <p:nvPicPr>
          <p:cNvPr id="4" name="Picture 3" descr="Sepsis Tree .png"/>
          <p:cNvPicPr/>
          <p:nvPr/>
        </p:nvPicPr>
        <p:blipFill>
          <a:blip r:embed="rId2" cstate="print"/>
          <a:stretch>
            <a:fillRect/>
          </a:stretch>
        </p:blipFill>
        <p:spPr>
          <a:xfrm>
            <a:off x="6464968" y="1379621"/>
            <a:ext cx="5727032" cy="5478379"/>
          </a:xfrm>
          <a:prstGeom prst="rect">
            <a:avLst/>
          </a:prstGeom>
        </p:spPr>
      </p:pic>
      <p:pic>
        <p:nvPicPr>
          <p:cNvPr id="6" name="Picture 5" descr="RCEM_Logo-01.png"/>
          <p:cNvPicPr/>
          <p:nvPr/>
        </p:nvPicPr>
        <p:blipFill>
          <a:blip r:embed="rId3" cstate="print"/>
          <a:stretch>
            <a:fillRect/>
          </a:stretch>
        </p:blipFill>
        <p:spPr>
          <a:xfrm>
            <a:off x="252663" y="352341"/>
            <a:ext cx="3755357" cy="1524585"/>
          </a:xfrm>
          <a:prstGeom prst="rect">
            <a:avLst/>
          </a:prstGeom>
        </p:spPr>
      </p:pic>
    </p:spTree>
    <p:extLst>
      <p:ext uri="{BB962C8B-B14F-4D97-AF65-F5344CB8AC3E}">
        <p14:creationId xmlns:p14="http://schemas.microsoft.com/office/powerpoint/2010/main" val="319971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1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160"/>
            <a:ext cx="10515600" cy="1325563"/>
          </a:xfrm>
        </p:spPr>
        <p:txBody>
          <a:bodyPr/>
          <a:lstStyle/>
          <a:p>
            <a:r>
              <a:rPr lang="en-GB" dirty="0"/>
              <a:t>Next steps</a:t>
            </a:r>
          </a:p>
        </p:txBody>
      </p:sp>
      <p:sp>
        <p:nvSpPr>
          <p:cNvPr id="4" name="Content Placeholder 3"/>
          <p:cNvSpPr>
            <a:spLocks noGrp="1"/>
          </p:cNvSpPr>
          <p:nvPr>
            <p:ph sz="half" idx="1"/>
          </p:nvPr>
        </p:nvSpPr>
        <p:spPr>
          <a:xfrm>
            <a:off x="838200" y="2948565"/>
            <a:ext cx="5097379" cy="3388062"/>
          </a:xfrm>
        </p:spPr>
        <p:txBody>
          <a:bodyPr/>
          <a:lstStyle/>
          <a:p>
            <a:pPr>
              <a:defRPr/>
            </a:pPr>
            <a:r>
              <a:rPr lang="en-GB" dirty="0">
                <a:solidFill>
                  <a:schemeClr val="tx2"/>
                </a:solidFill>
                <a:latin typeface="Century Gothic" panose="020B0502020202020204" pitchFamily="34" charset="0"/>
              </a:rPr>
              <a:t>Read the full report at </a:t>
            </a:r>
            <a:r>
              <a:rPr lang="en-GB" dirty="0">
                <a:solidFill>
                  <a:schemeClr val="tx2"/>
                </a:solidFill>
                <a:latin typeface="Century Gothic" panose="020B0502020202020204" pitchFamily="34" charset="0"/>
                <a:hlinkClick r:id="rId2"/>
              </a:rPr>
              <a:t>www.rcem.ac.uk/audits</a:t>
            </a:r>
            <a:r>
              <a:rPr lang="en-GB" dirty="0">
                <a:solidFill>
                  <a:schemeClr val="tx2"/>
                </a:solidFill>
                <a:latin typeface="Century Gothic" panose="020B0502020202020204" pitchFamily="34" charset="0"/>
              </a:rPr>
              <a:t>  </a:t>
            </a:r>
          </a:p>
          <a:p>
            <a:pPr>
              <a:defRPr/>
            </a:pPr>
            <a:r>
              <a:rPr lang="en-GB" dirty="0">
                <a:solidFill>
                  <a:schemeClr val="tx2"/>
                </a:solidFill>
                <a:latin typeface="Century Gothic" panose="020B0502020202020204" pitchFamily="34" charset="0"/>
              </a:rPr>
              <a:t>Action planning</a:t>
            </a:r>
          </a:p>
          <a:p>
            <a:pPr>
              <a:defRPr/>
            </a:pPr>
            <a:r>
              <a:rPr lang="en-GB" dirty="0">
                <a:solidFill>
                  <a:schemeClr val="tx2"/>
                </a:solidFill>
                <a:latin typeface="Century Gothic" panose="020B0502020202020204" pitchFamily="34" charset="0"/>
              </a:rPr>
              <a:t>Rapid cycle quality improvement</a:t>
            </a:r>
          </a:p>
          <a:p>
            <a:pPr>
              <a:defRPr/>
            </a:pPr>
            <a:r>
              <a:rPr lang="en-GB" dirty="0">
                <a:solidFill>
                  <a:schemeClr val="tx2"/>
                </a:solidFill>
                <a:latin typeface="Century Gothic" panose="020B0502020202020204" pitchFamily="34" charset="0"/>
              </a:rPr>
              <a:t>Contact other EDs for tips &amp; solutions</a:t>
            </a:r>
          </a:p>
          <a:p>
            <a:endParaRPr lang="en-GB" dirty="0"/>
          </a:p>
        </p:txBody>
      </p:sp>
      <p:pic>
        <p:nvPicPr>
          <p:cNvPr id="8" name="Picture 7" descr="RCEM_Logo-01.png"/>
          <p:cNvPicPr/>
          <p:nvPr/>
        </p:nvPicPr>
        <p:blipFill>
          <a:blip r:embed="rId3" cstate="print"/>
          <a:stretch>
            <a:fillRect/>
          </a:stretch>
        </p:blipFill>
        <p:spPr>
          <a:xfrm>
            <a:off x="144379" y="177597"/>
            <a:ext cx="3755357" cy="1524585"/>
          </a:xfrm>
          <a:prstGeom prst="rect">
            <a:avLst/>
          </a:prstGeom>
        </p:spPr>
      </p:pic>
      <p:pic>
        <p:nvPicPr>
          <p:cNvPr id="11" name="Picture 10" descr="Sepsis Tree .png"/>
          <p:cNvPicPr/>
          <p:nvPr/>
        </p:nvPicPr>
        <p:blipFill>
          <a:blip r:embed="rId4" cstate="print"/>
          <a:stretch>
            <a:fillRect/>
          </a:stretch>
        </p:blipFill>
        <p:spPr>
          <a:xfrm>
            <a:off x="6464968" y="1379621"/>
            <a:ext cx="5727032" cy="5478379"/>
          </a:xfrm>
          <a:prstGeom prst="rect">
            <a:avLst/>
          </a:prstGeom>
        </p:spPr>
      </p:pic>
    </p:spTree>
    <p:extLst>
      <p:ext uri="{BB962C8B-B14F-4D97-AF65-F5344CB8AC3E}">
        <p14:creationId xmlns:p14="http://schemas.microsoft.com/office/powerpoint/2010/main" val="337460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17" name="Content Placeholder 16"/>
          <p:cNvSpPr>
            <a:spLocks noGrp="1"/>
          </p:cNvSpPr>
          <p:nvPr>
            <p:ph sz="half" idx="1"/>
          </p:nvPr>
        </p:nvSpPr>
        <p:spPr>
          <a:xfrm>
            <a:off x="838199" y="1825625"/>
            <a:ext cx="10182727" cy="4351338"/>
          </a:xfrm>
        </p:spPr>
        <p:txBody>
          <a:bodyPr/>
          <a:lstStyle/>
          <a:p>
            <a:r>
              <a:rPr lang="en-GB" altLang="en-US" dirty="0">
                <a:solidFill>
                  <a:schemeClr val="tx2"/>
                </a:solidFill>
                <a:latin typeface="Century Gothic" panose="020B0502020202020204" pitchFamily="34" charset="0"/>
              </a:rPr>
              <a:t>This presentation shows how EDs</a:t>
            </a:r>
            <a:r>
              <a:rPr lang="en-GB" altLang="en-US" b="1" dirty="0">
                <a:solidFill>
                  <a:schemeClr val="tx2"/>
                </a:solidFill>
                <a:latin typeface="Century Gothic" panose="020B0502020202020204" pitchFamily="34" charset="0"/>
              </a:rPr>
              <a:t> </a:t>
            </a:r>
            <a:r>
              <a:rPr lang="en-GB" altLang="en-US" dirty="0">
                <a:solidFill>
                  <a:schemeClr val="tx2"/>
                </a:solidFill>
                <a:latin typeface="Century Gothic" panose="020B0502020202020204" pitchFamily="34" charset="0"/>
              </a:rPr>
              <a:t>are performing against the standards and variation over the QIP period.</a:t>
            </a:r>
          </a:p>
          <a:p>
            <a:endParaRPr lang="en-GB" altLang="en-US" dirty="0">
              <a:solidFill>
                <a:schemeClr val="tx2"/>
              </a:solidFill>
              <a:latin typeface="Century Gothic" panose="020B0502020202020204" pitchFamily="34" charset="0"/>
            </a:endParaRPr>
          </a:p>
          <a:p>
            <a:r>
              <a:rPr lang="en-GB" altLang="en-US" dirty="0">
                <a:solidFill>
                  <a:schemeClr val="tx2"/>
                </a:solidFill>
                <a:latin typeface="Century Gothic" panose="020B0502020202020204" pitchFamily="34" charset="0"/>
              </a:rPr>
              <a:t>For further information please see the national report at </a:t>
            </a:r>
            <a:r>
              <a:rPr lang="en-GB" altLang="en-US" dirty="0">
                <a:solidFill>
                  <a:schemeClr val="tx2"/>
                </a:solidFill>
                <a:latin typeface="Century Gothic" panose="020B0502020202020204" pitchFamily="34" charset="0"/>
                <a:hlinkClick r:id="rId2"/>
              </a:rPr>
              <a:t>www.rcem.ac.uk/audits</a:t>
            </a:r>
            <a:r>
              <a:rPr lang="en-GB" altLang="en-US" dirty="0">
                <a:solidFill>
                  <a:schemeClr val="tx2"/>
                </a:solidFill>
                <a:latin typeface="Century Gothic" panose="020B0502020202020204" pitchFamily="34" charset="0"/>
              </a:rPr>
              <a:t>.</a:t>
            </a:r>
          </a:p>
          <a:p>
            <a:endParaRPr lang="en-GB" dirty="0"/>
          </a:p>
        </p:txBody>
      </p:sp>
      <p:pic>
        <p:nvPicPr>
          <p:cNvPr id="20" name="Picture 19" descr="Sepsis Tree contents.png"/>
          <p:cNvPicPr/>
          <p:nvPr/>
        </p:nvPicPr>
        <p:blipFill>
          <a:blip r:embed="rId3" cstate="print"/>
          <a:srcRect l="11210"/>
          <a:stretch>
            <a:fillRect/>
          </a:stretch>
        </p:blipFill>
        <p:spPr>
          <a:xfrm>
            <a:off x="5553075" y="3295650"/>
            <a:ext cx="6638925" cy="3562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Tree>
    <p:extLst>
      <p:ext uri="{BB962C8B-B14F-4D97-AF65-F5344CB8AC3E}">
        <p14:creationId xmlns:p14="http://schemas.microsoft.com/office/powerpoint/2010/main" val="290966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psis Tree contents.png"/>
          <p:cNvPicPr/>
          <p:nvPr/>
        </p:nvPicPr>
        <p:blipFill>
          <a:blip r:embed="rId2" cstate="print"/>
          <a:srcRect l="11210"/>
          <a:stretch>
            <a:fillRect/>
          </a:stretch>
        </p:blipFill>
        <p:spPr>
          <a:xfrm>
            <a:off x="5553075" y="3295650"/>
            <a:ext cx="6638925" cy="3562350"/>
          </a:xfrm>
          <a:prstGeom prst="rect">
            <a:avLst/>
          </a:prstGeom>
        </p:spPr>
      </p:pic>
      <p:sp>
        <p:nvSpPr>
          <p:cNvPr id="2" name="Title 1"/>
          <p:cNvSpPr>
            <a:spLocks noGrp="1"/>
          </p:cNvSpPr>
          <p:nvPr>
            <p:ph type="title"/>
          </p:nvPr>
        </p:nvSpPr>
        <p:spPr/>
        <p:txBody>
          <a:bodyPr/>
          <a:lstStyle/>
          <a:p>
            <a:r>
              <a:rPr lang="en-GB" b="1" dirty="0"/>
              <a:t>Audit objectives</a:t>
            </a:r>
          </a:p>
        </p:txBody>
      </p:sp>
      <p:sp>
        <p:nvSpPr>
          <p:cNvPr id="3" name="Content Placeholder 2"/>
          <p:cNvSpPr>
            <a:spLocks noGrp="1"/>
          </p:cNvSpPr>
          <p:nvPr>
            <p:ph idx="1"/>
          </p:nvPr>
        </p:nvSpPr>
        <p:spPr/>
        <p:txBody>
          <a:bodyPr>
            <a:normAutofit/>
          </a:bodyPr>
          <a:lstStyle/>
          <a:p>
            <a:pPr lvl="0"/>
            <a:r>
              <a:rPr lang="en-GB" dirty="0"/>
              <a:t>To identify current performance in EDs against clinical standards and show the results in comparison with performance nationally and in the ED’s country in order to facilitate quality improvement. </a:t>
            </a:r>
          </a:p>
          <a:p>
            <a:pPr lvl="0"/>
            <a:endParaRPr lang="en-GB" dirty="0"/>
          </a:p>
          <a:p>
            <a:pPr lvl="0"/>
            <a:r>
              <a:rPr lang="en-GB" dirty="0"/>
              <a:t>To empower and encourage EDs to run quality improvement (QI) initiatives based on the data collected and assess the impact of the QI initiative on their weekly performance data.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Tree>
    <p:extLst>
      <p:ext uri="{BB962C8B-B14F-4D97-AF65-F5344CB8AC3E}">
        <p14:creationId xmlns:p14="http://schemas.microsoft.com/office/powerpoint/2010/main" val="217076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917" y="-51967"/>
            <a:ext cx="10515600" cy="1325563"/>
          </a:xfrm>
        </p:spPr>
        <p:txBody>
          <a:bodyPr/>
          <a:lstStyle/>
          <a:p>
            <a:r>
              <a:rPr lang="en-GB" b="1" dirty="0"/>
              <a:t>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037066"/>
              </p:ext>
            </p:extLst>
          </p:nvPr>
        </p:nvGraphicFramePr>
        <p:xfrm>
          <a:off x="449179" y="1065049"/>
          <a:ext cx="11309684" cy="5183248"/>
        </p:xfrm>
        <a:graphic>
          <a:graphicData uri="http://schemas.openxmlformats.org/drawingml/2006/table">
            <a:tbl>
              <a:tblPr firstRow="1" firstCol="1" bandRow="1">
                <a:tableStyleId>{073A0DAA-6AF3-43AB-8588-CEC1D06C72B9}</a:tableStyleId>
              </a:tblPr>
              <a:tblGrid>
                <a:gridCol w="8951495">
                  <a:extLst>
                    <a:ext uri="{9D8B030D-6E8A-4147-A177-3AD203B41FA5}">
                      <a16:colId xmlns:a16="http://schemas.microsoft.com/office/drawing/2014/main" val="3773865866"/>
                    </a:ext>
                  </a:extLst>
                </a:gridCol>
                <a:gridCol w="2358189">
                  <a:extLst>
                    <a:ext uri="{9D8B030D-6E8A-4147-A177-3AD203B41FA5}">
                      <a16:colId xmlns:a16="http://schemas.microsoft.com/office/drawing/2014/main" val="2411062563"/>
                    </a:ext>
                  </a:extLst>
                </a:gridCol>
              </a:tblGrid>
              <a:tr h="545414">
                <a:tc>
                  <a:txBody>
                    <a:bodyPr/>
                    <a:lstStyle/>
                    <a:p>
                      <a:pPr marL="36195">
                        <a:lnSpc>
                          <a:spcPts val="1500"/>
                        </a:lnSpc>
                        <a:spcAft>
                          <a:spcPts val="0"/>
                        </a:spcAft>
                      </a:pPr>
                      <a:r>
                        <a:rPr lang="en-GB" sz="2000" dirty="0">
                          <a:solidFill>
                            <a:srgbClr val="030103"/>
                          </a:solidFill>
                          <a:effectLst/>
                          <a:latin typeface="+mn-lt"/>
                        </a:rPr>
                        <a:t>Standard</a:t>
                      </a:r>
                      <a:endParaRPr lang="en-GB" sz="2000" dirty="0">
                        <a:solidFill>
                          <a:srgbClr val="030103"/>
                        </a:solidFill>
                        <a:effectLst/>
                        <a:latin typeface="+mn-lt"/>
                        <a:ea typeface="Calibri" panose="020F0502020204030204" pitchFamily="34" charset="0"/>
                      </a:endParaRPr>
                    </a:p>
                  </a:txBody>
                  <a:tcPr marL="17780" marR="1778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1E4"/>
                    </a:solidFill>
                  </a:tcPr>
                </a:tc>
                <a:tc>
                  <a:txBody>
                    <a:bodyPr/>
                    <a:lstStyle/>
                    <a:p>
                      <a:pPr marL="36195">
                        <a:lnSpc>
                          <a:spcPts val="1500"/>
                        </a:lnSpc>
                        <a:spcAft>
                          <a:spcPts val="0"/>
                        </a:spcAft>
                      </a:pPr>
                      <a:r>
                        <a:rPr lang="en-GB" sz="2000" dirty="0">
                          <a:solidFill>
                            <a:srgbClr val="030103"/>
                          </a:solidFill>
                          <a:effectLst/>
                          <a:latin typeface="+mn-lt"/>
                        </a:rPr>
                        <a:t>Standard type</a:t>
                      </a:r>
                      <a:endParaRPr lang="en-GB" sz="2000" dirty="0">
                        <a:solidFill>
                          <a:srgbClr val="030103"/>
                        </a:solidFill>
                        <a:effectLst/>
                        <a:latin typeface="+mn-lt"/>
                        <a:ea typeface="Calibri" panose="020F0502020204030204" pitchFamily="34" charset="0"/>
                      </a:endParaRPr>
                    </a:p>
                  </a:txBody>
                  <a:tcPr marL="17780" marR="17780"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1E4"/>
                    </a:solidFill>
                  </a:tcPr>
                </a:tc>
                <a:extLst>
                  <a:ext uri="{0D108BD9-81ED-4DB2-BD59-A6C34878D82A}">
                    <a16:rowId xmlns:a16="http://schemas.microsoft.com/office/drawing/2014/main" val="1828604565"/>
                  </a:ext>
                </a:extLst>
              </a:tr>
              <a:tr h="1589834">
                <a:tc>
                  <a:txBody>
                    <a:bodyPr/>
                    <a:lstStyle/>
                    <a:p>
                      <a:pPr marL="0" lvl="0" indent="0">
                        <a:lnSpc>
                          <a:spcPct val="100000"/>
                        </a:lnSpc>
                        <a:spcAft>
                          <a:spcPts val="0"/>
                        </a:spcAft>
                        <a:buFont typeface="+mj-lt"/>
                        <a:buNone/>
                      </a:pPr>
                      <a:r>
                        <a:rPr lang="en-GB" sz="20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1. Patients should have mental health triage on arrival to briefly gauge their risk of self-harm or suicide and risk of leaving the department before assessment or treatment is complete. This is used to determine what level of observation the patient requires whilst in the ED.</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GB" sz="2000" b="0" dirty="0">
                          <a:effectLst/>
                          <a:latin typeface="Century Gothic" panose="020B0502020202020204" pitchFamily="34" charset="0"/>
                          <a:ea typeface="Times New Roman" panose="02020603050405020304" pitchFamily="18" charset="0"/>
                          <a:cs typeface="Helvetica" panose="020B0604020202020204" pitchFamily="34" charset="0"/>
                        </a:rPr>
                        <a:t> </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c>
                  <a:txBody>
                    <a:bodyPr/>
                    <a:lstStyle/>
                    <a:p>
                      <a:pPr marL="36195">
                        <a:lnSpc>
                          <a:spcPts val="1500"/>
                        </a:lnSpc>
                        <a:spcBef>
                          <a:spcPts val="600"/>
                        </a:spcBef>
                        <a:spcAft>
                          <a:spcPts val="0"/>
                        </a:spcAft>
                      </a:pPr>
                      <a:r>
                        <a:rPr lang="en-GB" sz="1800" b="1" kern="1200" dirty="0">
                          <a:solidFill>
                            <a:srgbClr val="FF0000"/>
                          </a:solidFill>
                          <a:effectLst/>
                          <a:latin typeface="+mn-lt"/>
                          <a:ea typeface="+mn-ea"/>
                          <a:cs typeface="+mn-cs"/>
                        </a:rPr>
                        <a:t>Fundamental</a:t>
                      </a:r>
                      <a:endParaRPr lang="en-GB" sz="1800" b="1" dirty="0">
                        <a:solidFill>
                          <a:srgbClr val="FF0000"/>
                        </a:solidFill>
                        <a:effectLst/>
                        <a:latin typeface="+mn-lt"/>
                        <a:ea typeface="Calibri" panose="020F0502020204030204" pitchFamily="34" charset="0"/>
                      </a:endParaRPr>
                    </a:p>
                  </a:txBody>
                  <a:tcPr marL="17780" marR="17780" marT="36195" marB="36195" anchor="ctr">
                    <a:lnT w="12700"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1942009584"/>
                  </a:ext>
                </a:extLst>
              </a:tr>
              <a:tr h="1042080">
                <a:tc>
                  <a:txBody>
                    <a:bodyPr/>
                    <a:lstStyle/>
                    <a:p>
                      <a:pPr marL="0" lvl="0" indent="0">
                        <a:lnSpc>
                          <a:spcPct val="100000"/>
                        </a:lnSpc>
                        <a:spcAft>
                          <a:spcPts val="0"/>
                        </a:spcAft>
                        <a:buFont typeface="+mj-lt"/>
                        <a:buNone/>
                      </a:pPr>
                      <a:r>
                        <a:rPr lang="en-GB" sz="20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2. Patients at medium or high risk of suicide, harm or of leaving before assessment and treatment are complete should be observed closely whilst in the ED. There should be documented evidence of action to mitigate risk, such as continuous observation or intermittent checks (for example every 15 minutes), whichever is most appropriate.</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GB" sz="2000" b="0" dirty="0">
                          <a:effectLst/>
                          <a:latin typeface="Century Gothic" panose="020B0502020202020204" pitchFamily="34" charset="0"/>
                          <a:ea typeface="Times New Roman" panose="02020603050405020304" pitchFamily="18" charset="0"/>
                          <a:cs typeface="Helvetica" panose="020B0604020202020204" pitchFamily="34" charset="0"/>
                        </a:rPr>
                        <a:t> </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36195">
                        <a:lnSpc>
                          <a:spcPts val="1500"/>
                        </a:lnSpc>
                        <a:spcBef>
                          <a:spcPts val="600"/>
                        </a:spcBef>
                        <a:spcAft>
                          <a:spcPts val="0"/>
                        </a:spcAft>
                      </a:pPr>
                      <a:r>
                        <a:rPr lang="en-GB" sz="1800" b="1" dirty="0">
                          <a:solidFill>
                            <a:srgbClr val="FF6600"/>
                          </a:solidFill>
                          <a:effectLst/>
                          <a:latin typeface="+mn-lt"/>
                        </a:rPr>
                        <a:t>Developmental</a:t>
                      </a:r>
                      <a:endParaRPr lang="en-GB" sz="1800" b="1" dirty="0">
                        <a:solidFill>
                          <a:srgbClr val="FF6600"/>
                        </a:solidFill>
                        <a:effectLst/>
                        <a:latin typeface="+mn-lt"/>
                        <a:ea typeface="Calibri" panose="020F0502020204030204" pitchFamily="34" charset="0"/>
                      </a:endParaRPr>
                    </a:p>
                  </a:txBody>
                  <a:tcPr marL="17780" marR="17780" marT="36195" marB="36195" anchor="ctr">
                    <a:solidFill>
                      <a:schemeClr val="bg2"/>
                    </a:solidFill>
                  </a:tcPr>
                </a:tc>
                <a:extLst>
                  <a:ext uri="{0D108BD9-81ED-4DB2-BD59-A6C34878D82A}">
                    <a16:rowId xmlns:a16="http://schemas.microsoft.com/office/drawing/2014/main" val="1864629206"/>
                  </a:ext>
                </a:extLst>
              </a:tr>
              <a:tr h="774363">
                <a:tc>
                  <a:txBody>
                    <a:bodyPr/>
                    <a:lstStyle/>
                    <a:p>
                      <a:pPr marL="0" lvl="0" indent="0">
                        <a:lnSpc>
                          <a:spcPct val="100000"/>
                        </a:lnSpc>
                        <a:spcAft>
                          <a:spcPts val="0"/>
                        </a:spcAft>
                        <a:buFont typeface="+mj-lt"/>
                        <a:buNone/>
                      </a:pPr>
                      <a:r>
                        <a:rPr lang="en-GB" sz="20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3. When an ED clinician reviews a patient presenting with self-harm or a primary mental health problem, they should record a brief risk assessment of suicide and further self-harm.</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0"/>
                        </a:spcAft>
                      </a:pPr>
                      <a:r>
                        <a:rPr lang="en-GB" sz="2000" b="0" dirty="0">
                          <a:effectLst/>
                          <a:latin typeface="Century Gothic" panose="020B0502020202020204" pitchFamily="34" charset="0"/>
                          <a:ea typeface="Times New Roman" panose="02020603050405020304" pitchFamily="18" charset="0"/>
                          <a:cs typeface="Helvetica" panose="020B0604020202020204" pitchFamily="34" charset="0"/>
                        </a:rPr>
                        <a:t> </a:t>
                      </a:r>
                      <a:endParaRPr lang="en-GB" sz="2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36000"/>
                      <a:r>
                        <a:rPr lang="en-GB" sz="1800" b="1" dirty="0">
                          <a:solidFill>
                            <a:srgbClr val="FF6600"/>
                          </a:solidFill>
                          <a:effectLst/>
                          <a:latin typeface="+mn-lt"/>
                        </a:rPr>
                        <a:t>Developmental</a:t>
                      </a:r>
                      <a:endParaRPr lang="en-GB" b="1" dirty="0">
                        <a:solidFill>
                          <a:schemeClr val="accent5"/>
                        </a:solidFill>
                      </a:endParaRPr>
                    </a:p>
                  </a:txBody>
                  <a:tcPr marL="17780" marR="17780" marT="36195" marB="36195" anchor="ctr">
                    <a:solidFill>
                      <a:schemeClr val="bg2"/>
                    </a:solidFill>
                  </a:tcPr>
                </a:tc>
                <a:extLst>
                  <a:ext uri="{0D108BD9-81ED-4DB2-BD59-A6C34878D82A}">
                    <a16:rowId xmlns:a16="http://schemas.microsoft.com/office/drawing/2014/main" val="2095870824"/>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Tree>
    <p:extLst>
      <p:ext uri="{BB962C8B-B14F-4D97-AF65-F5344CB8AC3E}">
        <p14:creationId xmlns:p14="http://schemas.microsoft.com/office/powerpoint/2010/main" val="117378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Performance summary</a:t>
            </a:r>
          </a:p>
        </p:txBody>
      </p:sp>
      <p:sp>
        <p:nvSpPr>
          <p:cNvPr id="5" name="Content Placeholder 4"/>
          <p:cNvSpPr>
            <a:spLocks noGrp="1"/>
          </p:cNvSpPr>
          <p:nvPr>
            <p:ph sz="half" idx="2"/>
          </p:nvPr>
        </p:nvSpPr>
        <p:spPr>
          <a:xfrm>
            <a:off x="481263" y="1825625"/>
            <a:ext cx="10872537" cy="4351338"/>
          </a:xfrm>
        </p:spPr>
        <p:txBody>
          <a:bodyPr>
            <a:normAutofit/>
          </a:bodyPr>
          <a:lstStyle/>
          <a:p>
            <a:pPr>
              <a:lnSpc>
                <a:spcPct val="110000"/>
              </a:lnSpc>
              <a:spcBef>
                <a:spcPct val="0"/>
              </a:spcBef>
              <a:spcAft>
                <a:spcPts val="1000"/>
              </a:spcAft>
            </a:pPr>
            <a:r>
              <a:rPr lang="en-GB" altLang="en-US" sz="2400" dirty="0">
                <a:solidFill>
                  <a:schemeClr val="tx2"/>
                </a:solidFill>
                <a:latin typeface="Century Gothic" panose="020B0502020202020204" pitchFamily="34" charset="0"/>
              </a:rPr>
              <a:t>This section shows the national performance against standards for this QIP</a:t>
            </a:r>
          </a:p>
          <a:p>
            <a:pPr>
              <a:lnSpc>
                <a:spcPct val="110000"/>
              </a:lnSpc>
              <a:spcBef>
                <a:spcPct val="0"/>
              </a:spcBef>
              <a:spcAft>
                <a:spcPts val="1000"/>
              </a:spcAft>
            </a:pPr>
            <a:endParaRPr lang="en-GB" altLang="en-US" sz="2400" dirty="0">
              <a:solidFill>
                <a:schemeClr val="tx2"/>
              </a:solidFill>
              <a:latin typeface="Century Gothic" panose="020B0502020202020204" pitchFamily="34" charset="0"/>
            </a:endParaRPr>
          </a:p>
          <a:p>
            <a:pPr>
              <a:lnSpc>
                <a:spcPct val="110000"/>
              </a:lnSpc>
              <a:spcBef>
                <a:spcPct val="0"/>
              </a:spcBef>
              <a:spcAft>
                <a:spcPts val="1000"/>
              </a:spcAft>
            </a:pPr>
            <a:r>
              <a:rPr lang="en-GB" altLang="en-US" sz="2400" dirty="0">
                <a:solidFill>
                  <a:schemeClr val="tx2"/>
                </a:solidFill>
                <a:latin typeface="Century Gothic" panose="020B0502020202020204" pitchFamily="34" charset="0"/>
              </a:rPr>
              <a:t>You will see the mean for the QIP period, as well as the variation each week on an SPC chart.</a:t>
            </a:r>
          </a:p>
          <a:p>
            <a:pPr>
              <a:lnSpc>
                <a:spcPct val="110000"/>
              </a:lnSpc>
              <a:spcBef>
                <a:spcPct val="0"/>
              </a:spcBef>
              <a:spcAft>
                <a:spcPts val="1000"/>
              </a:spcAft>
            </a:pPr>
            <a:endParaRPr lang="en-GB" altLang="en-US" sz="2400" dirty="0">
              <a:solidFill>
                <a:schemeClr val="tx2"/>
              </a:solidFill>
              <a:latin typeface="Century Gothic" panose="020B0502020202020204" pitchFamily="34" charset="0"/>
            </a:endParaRPr>
          </a:p>
          <a:p>
            <a:pPr>
              <a:lnSpc>
                <a:spcPct val="110000"/>
              </a:lnSpc>
              <a:spcBef>
                <a:spcPct val="0"/>
              </a:spcBef>
              <a:spcAft>
                <a:spcPts val="1000"/>
              </a:spcAft>
            </a:pPr>
            <a:r>
              <a:rPr lang="en-GB" altLang="en-US" sz="2400" dirty="0">
                <a:solidFill>
                  <a:schemeClr val="tx2"/>
                </a:solidFill>
                <a:latin typeface="Century Gothic" panose="020B0502020202020204" pitchFamily="34" charset="0"/>
              </a:rPr>
              <a:t>↑ Higher scores (e.g. 100%) indicate higher compliance with the standards and better performance.</a:t>
            </a:r>
          </a:p>
          <a:p>
            <a:pPr>
              <a:lnSpc>
                <a:spcPct val="100000"/>
              </a:lnSpc>
              <a:spcBef>
                <a:spcPct val="0"/>
              </a:spcBef>
              <a:spcAft>
                <a:spcPts val="1000"/>
              </a:spcAft>
            </a:pPr>
            <a:endParaRPr lang="en-GB" altLang="en-US" dirty="0">
              <a:solidFill>
                <a:schemeClr val="tx2"/>
              </a:solidFill>
              <a:latin typeface="Century Gothic" panose="020B0502020202020204" pitchFamily="34" charset="0"/>
            </a:endParaRPr>
          </a:p>
          <a:p>
            <a:pPr marL="0" indent="0">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Tree>
    <p:extLst>
      <p:ext uri="{BB962C8B-B14F-4D97-AF65-F5344CB8AC3E}">
        <p14:creationId xmlns:p14="http://schemas.microsoft.com/office/powerpoint/2010/main" val="155297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findings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
        <p:nvSpPr>
          <p:cNvPr id="3" name="Rectangle 2">
            <a:extLst>
              <a:ext uri="{FF2B5EF4-FFF2-40B4-BE49-F238E27FC236}">
                <a16:creationId xmlns:a16="http://schemas.microsoft.com/office/drawing/2014/main" id="{37A4E0BA-8A31-41F3-AD52-AA90C65A7C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5C03345F-F449-4A0E-BFEE-2AF283CF4231}"/>
              </a:ext>
            </a:extLst>
          </p:cNvPr>
          <p:cNvSpPr>
            <a:spLocks noChangeArrowheads="1"/>
          </p:cNvSpPr>
          <p:nvPr/>
        </p:nvSpPr>
        <p:spPr bwMode="auto">
          <a:xfrm>
            <a:off x="699834" y="1697474"/>
            <a:ext cx="319839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b="1" dirty="0">
                <a:latin typeface="Century Gothic" panose="020B0502020202020204" pitchFamily="34" charset="0"/>
                <a:cs typeface="Helvetica" panose="020B0604020202020204" pitchFamily="34" charset="0"/>
              </a:rPr>
              <a:t>STANDARD 1:</a:t>
            </a:r>
          </a:p>
          <a:p>
            <a:pPr lvl="0"/>
            <a:r>
              <a:rPr lang="en-GB" sz="2000" dirty="0"/>
              <a:t>Patients should have mental health triage on arrival to briefly gauge their risk of self-harm or suicide and risk of leaving the department before assessment or treatment is complete. This is used to determine what level of observation the patient requires whilst in the ED</a:t>
            </a:r>
            <a:endParaRPr lang="en-GB" sz="24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0FC326E-8068-4573-B075-4598BD1E72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95379" y="1825625"/>
            <a:ext cx="6732270" cy="4489450"/>
          </a:xfrm>
          <a:prstGeom prst="rect">
            <a:avLst/>
          </a:prstGeom>
          <a:noFill/>
          <a:ln>
            <a:noFill/>
          </a:ln>
        </p:spPr>
      </p:pic>
    </p:spTree>
    <p:extLst>
      <p:ext uri="{BB962C8B-B14F-4D97-AF65-F5344CB8AC3E}">
        <p14:creationId xmlns:p14="http://schemas.microsoft.com/office/powerpoint/2010/main" val="292944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findings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
        <p:nvSpPr>
          <p:cNvPr id="3" name="Rectangle 2">
            <a:extLst>
              <a:ext uri="{FF2B5EF4-FFF2-40B4-BE49-F238E27FC236}">
                <a16:creationId xmlns:a16="http://schemas.microsoft.com/office/drawing/2014/main" id="{37A4E0BA-8A31-41F3-AD52-AA90C65A7C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5C03345F-F449-4A0E-BFEE-2AF283CF4231}"/>
              </a:ext>
            </a:extLst>
          </p:cNvPr>
          <p:cNvSpPr>
            <a:spLocks noChangeArrowheads="1"/>
          </p:cNvSpPr>
          <p:nvPr/>
        </p:nvSpPr>
        <p:spPr bwMode="auto">
          <a:xfrm>
            <a:off x="699834" y="1512810"/>
            <a:ext cx="375675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b="1" dirty="0">
                <a:latin typeface="Century Gothic" panose="020B0502020202020204" pitchFamily="34" charset="0"/>
                <a:cs typeface="Helvetica" panose="020B0604020202020204" pitchFamily="34" charset="0"/>
              </a:rPr>
              <a:t>STANDARD 2:</a:t>
            </a:r>
          </a:p>
          <a:p>
            <a:pPr lvl="0"/>
            <a:r>
              <a:rPr lang="en-GB" sz="2000" dirty="0"/>
              <a:t>Patients at medium or high risk of suicide, harm or of leaving before assessment and treatment are complete should be observed closely whilst in the ED. There should be documented evidence of action to mitigate risk, such as continuous observation or intermittent checks (for example every 15 minutes), whichever is most appropriate.</a:t>
            </a:r>
          </a:p>
        </p:txBody>
      </p:sp>
      <p:pic>
        <p:nvPicPr>
          <p:cNvPr id="7" name="Picture 6">
            <a:extLst>
              <a:ext uri="{FF2B5EF4-FFF2-40B4-BE49-F238E27FC236}">
                <a16:creationId xmlns:a16="http://schemas.microsoft.com/office/drawing/2014/main" id="{41828351-EBEA-411C-A1F2-CBFB28B5AC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59896" y="1499465"/>
            <a:ext cx="6732270" cy="4489450"/>
          </a:xfrm>
          <a:prstGeom prst="rect">
            <a:avLst/>
          </a:prstGeom>
          <a:noFill/>
          <a:ln>
            <a:noFill/>
          </a:ln>
        </p:spPr>
      </p:pic>
    </p:spTree>
    <p:extLst>
      <p:ext uri="{BB962C8B-B14F-4D97-AF65-F5344CB8AC3E}">
        <p14:creationId xmlns:p14="http://schemas.microsoft.com/office/powerpoint/2010/main" val="290673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findings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
        <p:nvSpPr>
          <p:cNvPr id="3" name="Rectangle 2">
            <a:extLst>
              <a:ext uri="{FF2B5EF4-FFF2-40B4-BE49-F238E27FC236}">
                <a16:creationId xmlns:a16="http://schemas.microsoft.com/office/drawing/2014/main" id="{37A4E0BA-8A31-41F3-AD52-AA90C65A7C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5C03345F-F449-4A0E-BFEE-2AF283CF4231}"/>
              </a:ext>
            </a:extLst>
          </p:cNvPr>
          <p:cNvSpPr>
            <a:spLocks noChangeArrowheads="1"/>
          </p:cNvSpPr>
          <p:nvPr/>
        </p:nvSpPr>
        <p:spPr bwMode="auto">
          <a:xfrm>
            <a:off x="699834" y="2128362"/>
            <a:ext cx="319839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b="1" dirty="0">
                <a:latin typeface="Century Gothic" panose="020B0502020202020204" pitchFamily="34" charset="0"/>
                <a:cs typeface="Helvetica" panose="020B0604020202020204" pitchFamily="34" charset="0"/>
              </a:rPr>
              <a:t>STANDARD 3:</a:t>
            </a:r>
          </a:p>
          <a:p>
            <a:pPr lvl="0"/>
            <a:r>
              <a:rPr lang="en-GB" sz="2000" dirty="0"/>
              <a:t>When an ED clinician reviews a patient presenting with self-harm or a primary mental health problem, they should record a brief risk assessment of suicide and further self-harm.</a:t>
            </a:r>
          </a:p>
        </p:txBody>
      </p:sp>
      <p:pic>
        <p:nvPicPr>
          <p:cNvPr id="7" name="Picture 6">
            <a:extLst>
              <a:ext uri="{FF2B5EF4-FFF2-40B4-BE49-F238E27FC236}">
                <a16:creationId xmlns:a16="http://schemas.microsoft.com/office/drawing/2014/main" id="{FA16A41D-58FD-4FA8-8CC0-526B5EB579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7215" y="1497984"/>
            <a:ext cx="6732270" cy="4489450"/>
          </a:xfrm>
          <a:prstGeom prst="rect">
            <a:avLst/>
          </a:prstGeom>
          <a:noFill/>
          <a:ln>
            <a:noFill/>
          </a:ln>
        </p:spPr>
      </p:pic>
    </p:spTree>
    <p:extLst>
      <p:ext uri="{BB962C8B-B14F-4D97-AF65-F5344CB8AC3E}">
        <p14:creationId xmlns:p14="http://schemas.microsoft.com/office/powerpoint/2010/main" val="423936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psis Tree contents.png"/>
          <p:cNvPicPr/>
          <p:nvPr/>
        </p:nvPicPr>
        <p:blipFill>
          <a:blip r:embed="rId2" cstate="print"/>
          <a:srcRect l="11210"/>
          <a:stretch>
            <a:fillRect/>
          </a:stretch>
        </p:blipFill>
        <p:spPr>
          <a:xfrm>
            <a:off x="5553075" y="3295650"/>
            <a:ext cx="6638925" cy="3562350"/>
          </a:xfrm>
          <a:prstGeom prst="rect">
            <a:avLst/>
          </a:prstGeom>
        </p:spPr>
      </p:pic>
      <p:sp>
        <p:nvSpPr>
          <p:cNvPr id="2" name="Title 1"/>
          <p:cNvSpPr>
            <a:spLocks noGrp="1"/>
          </p:cNvSpPr>
          <p:nvPr>
            <p:ph type="title"/>
          </p:nvPr>
        </p:nvSpPr>
        <p:spPr/>
        <p:txBody>
          <a:bodyPr/>
          <a:lstStyle/>
          <a:p>
            <a:r>
              <a:rPr lang="en-GB" b="1" dirty="0"/>
              <a:t>Recommendations</a:t>
            </a:r>
          </a:p>
        </p:txBody>
      </p:sp>
      <p:sp>
        <p:nvSpPr>
          <p:cNvPr id="3" name="Content Placeholder 2"/>
          <p:cNvSpPr>
            <a:spLocks noGrp="1"/>
          </p:cNvSpPr>
          <p:nvPr>
            <p:ph idx="1"/>
          </p:nvPr>
        </p:nvSpPr>
        <p:spPr/>
        <p:txBody>
          <a:bodyPr>
            <a:normAutofit lnSpcReduction="10000"/>
          </a:bodyPr>
          <a:lstStyle/>
          <a:p>
            <a:pPr marL="342900" lvl="0" indent="-342900">
              <a:lnSpc>
                <a:spcPct val="110000"/>
              </a:lnSpc>
              <a:buFont typeface="+mj-lt"/>
              <a:buAutoNum type="arabicPeriod"/>
            </a:pPr>
            <a:r>
              <a:rPr lang="en-GB" dirty="0">
                <a:effectLst/>
                <a:latin typeface="Century Gothic" panose="020B0502020202020204" pitchFamily="34" charset="0"/>
                <a:ea typeface="Calibri" panose="020F0502020204030204" pitchFamily="34" charset="0"/>
                <a:cs typeface="Calibri" panose="020F0502020204030204" pitchFamily="34" charset="0"/>
              </a:rPr>
              <a:t>In line with RCEM standards, every ED should have a named mental health lead.</a:t>
            </a:r>
          </a:p>
          <a:p>
            <a:pPr marL="342900" lvl="0" indent="-342900">
              <a:lnSpc>
                <a:spcPct val="110000"/>
              </a:lnSpc>
              <a:buFont typeface="+mj-lt"/>
              <a:buAutoNum type="arabicPeriod"/>
            </a:pPr>
            <a:r>
              <a:rPr lang="en-GB" dirty="0">
                <a:effectLst/>
                <a:latin typeface="Century Gothic" panose="020B0502020202020204" pitchFamily="34" charset="0"/>
                <a:ea typeface="Calibri" panose="020F0502020204030204" pitchFamily="34" charset="0"/>
                <a:cs typeface="Calibri" panose="020F0502020204030204" pitchFamily="34" charset="0"/>
              </a:rPr>
              <a:t>Every ED should have a mental health process and policy for assessing all mental health patients. </a:t>
            </a:r>
          </a:p>
          <a:p>
            <a:pPr marL="342900" lvl="0" indent="-342900">
              <a:lnSpc>
                <a:spcPct val="110000"/>
              </a:lnSpc>
              <a:buFont typeface="+mj-lt"/>
              <a:buAutoNum type="arabicPeriod"/>
            </a:pPr>
            <a:r>
              <a:rPr lang="en-GB" dirty="0">
                <a:effectLst/>
                <a:latin typeface="Century Gothic" panose="020B0502020202020204" pitchFamily="34" charset="0"/>
                <a:ea typeface="Calibri" panose="020F0502020204030204" pitchFamily="34" charset="0"/>
                <a:cs typeface="Calibri" panose="020F0502020204030204" pitchFamily="34" charset="0"/>
              </a:rPr>
              <a:t>Every ED should have a safe area for mental health patients to be observed, which is safe and calm.</a:t>
            </a:r>
          </a:p>
          <a:p>
            <a:pPr marL="342900" lvl="0" indent="-342900">
              <a:lnSpc>
                <a:spcPct val="115000"/>
              </a:lnSpc>
              <a:spcAft>
                <a:spcPts val="1000"/>
              </a:spcAft>
              <a:buFont typeface="+mj-lt"/>
              <a:buAutoNum type="arabicPeriod"/>
            </a:pPr>
            <a:r>
              <a:rPr lang="en-GB" dirty="0">
                <a:effectLst/>
                <a:latin typeface="Century Gothic" panose="020B0502020202020204" pitchFamily="34" charset="0"/>
                <a:ea typeface="Calibri" panose="020F0502020204030204" pitchFamily="34" charset="0"/>
                <a:cs typeface="Calibri" panose="020F0502020204030204" pitchFamily="34" charset="0"/>
              </a:rPr>
              <a:t>Review effectiveness of PDSA cycles and engage all ED staff in this process.</a:t>
            </a:r>
            <a:br>
              <a:rPr lang="en-GB" sz="1800" dirty="0">
                <a:effectLst/>
                <a:latin typeface="Century Gothic" panose="020B0502020202020204" pitchFamily="34" charset="0"/>
                <a:ea typeface="Calibri" panose="020F0502020204030204" pitchFamily="34" charset="0"/>
                <a:cs typeface="Calibri" panose="020F0502020204030204" pitchFamily="34" charset="0"/>
              </a:rPr>
            </a:b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17" y="230188"/>
            <a:ext cx="1545242" cy="535356"/>
          </a:xfrm>
          <a:prstGeom prst="rect">
            <a:avLst/>
          </a:prstGeom>
        </p:spPr>
      </p:pic>
    </p:spTree>
    <p:extLst>
      <p:ext uri="{BB962C8B-B14F-4D97-AF65-F5344CB8AC3E}">
        <p14:creationId xmlns:p14="http://schemas.microsoft.com/office/powerpoint/2010/main" val="554854152"/>
      </p:ext>
    </p:extLst>
  </p:cSld>
  <p:clrMapOvr>
    <a:masterClrMapping/>
  </p:clrMapOvr>
</p:sld>
</file>

<file path=ppt/theme/theme1.xml><?xml version="1.0" encoding="utf-8"?>
<a:theme xmlns:a="http://schemas.openxmlformats.org/drawingml/2006/main" name="Office Theme">
  <a:themeElements>
    <a:clrScheme name="RCEM colours">
      <a:dk1>
        <a:srgbClr val="FFFFFF"/>
      </a:dk1>
      <a:lt1>
        <a:srgbClr val="6D2077"/>
      </a:lt1>
      <a:dk2>
        <a:srgbClr val="FFFFFF"/>
      </a:dk2>
      <a:lt2>
        <a:srgbClr val="6D2077"/>
      </a:lt2>
      <a:accent1>
        <a:srgbClr val="6D2077"/>
      </a:accent1>
      <a:accent2>
        <a:srgbClr val="C8102E"/>
      </a:accent2>
      <a:accent3>
        <a:srgbClr val="F1C400"/>
      </a:accent3>
      <a:accent4>
        <a:srgbClr val="00AFD7"/>
      </a:accent4>
      <a:accent5>
        <a:srgbClr val="007A33"/>
      </a:accent5>
      <a:accent6>
        <a:srgbClr val="A50050"/>
      </a:accent6>
      <a:hlink>
        <a:srgbClr val="0563C1"/>
      </a:hlink>
      <a:folHlink>
        <a:srgbClr val="0563C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567</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MENTAL HEALTH (self-harm)</vt:lpstr>
      <vt:lpstr>Contents</vt:lpstr>
      <vt:lpstr>Audit objectives</vt:lpstr>
      <vt:lpstr>Standards</vt:lpstr>
      <vt:lpstr>Performance summary</vt:lpstr>
      <vt:lpstr>Clinical findings</vt:lpstr>
      <vt:lpstr>Clinical findings</vt:lpstr>
      <vt:lpstr>Clinical findings</vt:lpstr>
      <vt:lpstr>Recommendations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Sepsis  and Septic  Shock</dc:title>
  <dc:creator>Sam McIntyre</dc:creator>
  <cp:lastModifiedBy>Emily Lesnik</cp:lastModifiedBy>
  <cp:revision>80</cp:revision>
  <dcterms:created xsi:type="dcterms:W3CDTF">2017-02-07T14:01:32Z</dcterms:created>
  <dcterms:modified xsi:type="dcterms:W3CDTF">2021-03-22T16:39:44Z</dcterms:modified>
</cp:coreProperties>
</file>